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oboto"/>
      <p:regular r:id="rId15"/>
      <p:bold r:id="rId16"/>
      <p:italic r:id="rId17"/>
      <p:boldItalic r:id="rId18"/>
    </p:embeddedFont>
    <p:embeddedFont>
      <p:font typeface="Comfortaa"/>
      <p:regular r:id="rId19"/>
      <p:bold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omfortaa-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regular.fntdata"/><Relationship Id="rId14" Type="http://schemas.openxmlformats.org/officeDocument/2006/relationships/slide" Target="slides/slide9.xml"/><Relationship Id="rId17" Type="http://schemas.openxmlformats.org/officeDocument/2006/relationships/font" Target="fonts/Roboto-italic.fntdata"/><Relationship Id="rId16" Type="http://schemas.openxmlformats.org/officeDocument/2006/relationships/font" Target="fonts/Roboto-bold.fntdata"/><Relationship Id="rId5" Type="http://schemas.openxmlformats.org/officeDocument/2006/relationships/notesMaster" Target="notesMasters/notesMaster1.xml"/><Relationship Id="rId19" Type="http://schemas.openxmlformats.org/officeDocument/2006/relationships/font" Target="fonts/Comfortaa-regular.fntdata"/><Relationship Id="rId6" Type="http://schemas.openxmlformats.org/officeDocument/2006/relationships/slide" Target="slides/slide1.xml"/><Relationship Id="rId18"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11ba8610958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11ba8610958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1ba8610958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1ba8610958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1ba8610958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1ba8610958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1ba8610958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1ba8610958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270e2aaea5_1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270e2aaea5_1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1ba8610958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1ba8610958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270e2aaea5_1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270e2aaea5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270e2aaea5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270e2aaea5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dk2"/>
              </a:buClr>
              <a:buSzPts val="12000"/>
              <a:buNone/>
              <a:defRPr sz="12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rm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Clr>
                <a:schemeClr val="lt1"/>
              </a:buClr>
              <a:buSzPts val="1200"/>
              <a:buChar char="●"/>
              <a:defRPr sz="1200">
                <a:solidFill>
                  <a:schemeClr val="lt1"/>
                </a:solidFill>
              </a:defRPr>
            </a:lvl1pPr>
            <a:lvl2pPr indent="-304800" lvl="1" marL="914400" rtl="0">
              <a:spcBef>
                <a:spcPts val="0"/>
              </a:spcBef>
              <a:spcAft>
                <a:spcPts val="0"/>
              </a:spcAft>
              <a:buClr>
                <a:schemeClr val="lt1"/>
              </a:buClr>
              <a:buSzPts val="1200"/>
              <a:buChar char="○"/>
              <a:defRPr sz="1200">
                <a:solidFill>
                  <a:schemeClr val="lt1"/>
                </a:solidFill>
              </a:defRPr>
            </a:lvl2pPr>
            <a:lvl3pPr indent="-304800" lvl="2" marL="1371600" rtl="0">
              <a:spcBef>
                <a:spcPts val="0"/>
              </a:spcBef>
              <a:spcAft>
                <a:spcPts val="0"/>
              </a:spcAft>
              <a:buClr>
                <a:schemeClr val="lt1"/>
              </a:buClr>
              <a:buSzPts val="1200"/>
              <a:buChar char="■"/>
              <a:defRPr sz="1200">
                <a:solidFill>
                  <a:schemeClr val="lt1"/>
                </a:solidFill>
              </a:defRPr>
            </a:lvl3pPr>
            <a:lvl4pPr indent="-304800" lvl="3" marL="1828800" rtl="0">
              <a:spcBef>
                <a:spcPts val="0"/>
              </a:spcBef>
              <a:spcAft>
                <a:spcPts val="0"/>
              </a:spcAft>
              <a:buClr>
                <a:schemeClr val="lt1"/>
              </a:buClr>
              <a:buSzPts val="1200"/>
              <a:buChar char="●"/>
              <a:defRPr sz="1200">
                <a:solidFill>
                  <a:schemeClr val="lt1"/>
                </a:solidFill>
              </a:defRPr>
            </a:lvl4pPr>
            <a:lvl5pPr indent="-304800" lvl="4" marL="2286000" rtl="0">
              <a:spcBef>
                <a:spcPts val="0"/>
              </a:spcBef>
              <a:spcAft>
                <a:spcPts val="0"/>
              </a:spcAft>
              <a:buClr>
                <a:schemeClr val="lt1"/>
              </a:buClr>
              <a:buSzPts val="1200"/>
              <a:buChar char="○"/>
              <a:defRPr sz="1200">
                <a:solidFill>
                  <a:schemeClr val="lt1"/>
                </a:solidFill>
              </a:defRPr>
            </a:lvl5pPr>
            <a:lvl6pPr indent="-304800" lvl="5" marL="2743200" rtl="0">
              <a:spcBef>
                <a:spcPts val="0"/>
              </a:spcBef>
              <a:spcAft>
                <a:spcPts val="0"/>
              </a:spcAft>
              <a:buClr>
                <a:schemeClr val="lt1"/>
              </a:buClr>
              <a:buSzPts val="1200"/>
              <a:buChar char="■"/>
              <a:defRPr sz="1200">
                <a:solidFill>
                  <a:schemeClr val="lt1"/>
                </a:solidFill>
              </a:defRPr>
            </a:lvl6pPr>
            <a:lvl7pPr indent="-304800" lvl="6" marL="3200400" rtl="0">
              <a:spcBef>
                <a:spcPts val="0"/>
              </a:spcBef>
              <a:spcAft>
                <a:spcPts val="0"/>
              </a:spcAft>
              <a:buClr>
                <a:schemeClr val="lt1"/>
              </a:buClr>
              <a:buSzPts val="1200"/>
              <a:buChar char="●"/>
              <a:defRPr sz="1200">
                <a:solidFill>
                  <a:schemeClr val="lt1"/>
                </a:solidFill>
              </a:defRPr>
            </a:lvl7pPr>
            <a:lvl8pPr indent="-304800" lvl="7" marL="3657600" rtl="0">
              <a:spcBef>
                <a:spcPts val="0"/>
              </a:spcBef>
              <a:spcAft>
                <a:spcPts val="0"/>
              </a:spcAft>
              <a:buClr>
                <a:schemeClr val="lt1"/>
              </a:buClr>
              <a:buSzPts val="1200"/>
              <a:buChar char="○"/>
              <a:defRPr sz="1200">
                <a:solidFill>
                  <a:schemeClr val="lt1"/>
                </a:solidFill>
              </a:defRPr>
            </a:lvl8pPr>
            <a:lvl9pPr indent="-304800" lvl="8" marL="4114800" rtl="0">
              <a:spcBef>
                <a:spcPts val="0"/>
              </a:spcBef>
              <a:spcAft>
                <a:spcPts val="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dk2"/>
              </a:buClr>
              <a:buSzPts val="4200"/>
              <a:buNone/>
              <a:defRPr sz="42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0"/>
              </a:spcBef>
              <a:spcAft>
                <a:spcPts val="0"/>
              </a:spcAft>
              <a:buClr>
                <a:schemeClr val="lt1"/>
              </a:buClr>
              <a:buSzPts val="1400"/>
              <a:buChar char="○"/>
              <a:defRPr>
                <a:solidFill>
                  <a:schemeClr val="lt1"/>
                </a:solidFill>
              </a:defRPr>
            </a:lvl2pPr>
            <a:lvl3pPr indent="-317500" lvl="2" marL="1371600" rtl="0">
              <a:spcBef>
                <a:spcPts val="0"/>
              </a:spcBef>
              <a:spcAft>
                <a:spcPts val="0"/>
              </a:spcAft>
              <a:buClr>
                <a:schemeClr val="lt1"/>
              </a:buClr>
              <a:buSzPts val="1400"/>
              <a:buChar char="■"/>
              <a:defRPr>
                <a:solidFill>
                  <a:schemeClr val="lt1"/>
                </a:solidFill>
              </a:defRPr>
            </a:lvl3pPr>
            <a:lvl4pPr indent="-317500" lvl="3" marL="1828800" rtl="0">
              <a:spcBef>
                <a:spcPts val="0"/>
              </a:spcBef>
              <a:spcAft>
                <a:spcPts val="0"/>
              </a:spcAft>
              <a:buClr>
                <a:schemeClr val="lt1"/>
              </a:buClr>
              <a:buSzPts val="1400"/>
              <a:buChar char="●"/>
              <a:defRPr>
                <a:solidFill>
                  <a:schemeClr val="lt1"/>
                </a:solidFill>
              </a:defRPr>
            </a:lvl4pPr>
            <a:lvl5pPr indent="-317500" lvl="4" marL="2286000" rtl="0">
              <a:spcBef>
                <a:spcPts val="0"/>
              </a:spcBef>
              <a:spcAft>
                <a:spcPts val="0"/>
              </a:spcAft>
              <a:buClr>
                <a:schemeClr val="lt1"/>
              </a:buClr>
              <a:buSzPts val="1400"/>
              <a:buChar char="○"/>
              <a:defRPr>
                <a:solidFill>
                  <a:schemeClr val="lt1"/>
                </a:solidFill>
              </a:defRPr>
            </a:lvl5pPr>
            <a:lvl6pPr indent="-317500" lvl="5" marL="2743200" rtl="0">
              <a:spcBef>
                <a:spcPts val="0"/>
              </a:spcBef>
              <a:spcAft>
                <a:spcPts val="0"/>
              </a:spcAft>
              <a:buClr>
                <a:schemeClr val="lt1"/>
              </a:buClr>
              <a:buSzPts val="1400"/>
              <a:buChar char="■"/>
              <a:defRPr>
                <a:solidFill>
                  <a:schemeClr val="lt1"/>
                </a:solidFill>
              </a:defRPr>
            </a:lvl6pPr>
            <a:lvl7pPr indent="-317500" lvl="6" marL="3200400" rtl="0">
              <a:spcBef>
                <a:spcPts val="0"/>
              </a:spcBef>
              <a:spcAft>
                <a:spcPts val="0"/>
              </a:spcAft>
              <a:buClr>
                <a:schemeClr val="lt1"/>
              </a:buClr>
              <a:buSzPts val="1400"/>
              <a:buChar char="●"/>
              <a:defRPr>
                <a:solidFill>
                  <a:schemeClr val="lt1"/>
                </a:solidFill>
              </a:defRPr>
            </a:lvl7pPr>
            <a:lvl8pPr indent="-317500" lvl="7" marL="3657600" rtl="0">
              <a:spcBef>
                <a:spcPts val="0"/>
              </a:spcBef>
              <a:spcAft>
                <a:spcPts val="0"/>
              </a:spcAft>
              <a:buClr>
                <a:schemeClr val="lt1"/>
              </a:buClr>
              <a:buSzPts val="1400"/>
              <a:buChar char="○"/>
              <a:defRPr>
                <a:solidFill>
                  <a:schemeClr val="lt1"/>
                </a:solidFill>
              </a:defRPr>
            </a:lvl8pPr>
            <a:lvl9pPr indent="-317500" lvl="8" marL="4114800" rtl="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rm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rtl="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rtl="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rtl="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rtl="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rtl="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rtl="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rtl="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rtl="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lt2"/>
                </a:solidFill>
                <a:latin typeface="Roboto"/>
                <a:ea typeface="Roboto"/>
                <a:cs typeface="Roboto"/>
                <a:sym typeface="Roboto"/>
              </a:defRPr>
            </a:lvl1pPr>
            <a:lvl2pPr lvl="1" rtl="0" algn="r">
              <a:buNone/>
              <a:defRPr sz="1000">
                <a:solidFill>
                  <a:schemeClr val="lt2"/>
                </a:solidFill>
                <a:latin typeface="Roboto"/>
                <a:ea typeface="Roboto"/>
                <a:cs typeface="Roboto"/>
                <a:sym typeface="Roboto"/>
              </a:defRPr>
            </a:lvl2pPr>
            <a:lvl3pPr lvl="2" rtl="0" algn="r">
              <a:buNone/>
              <a:defRPr sz="1000">
                <a:solidFill>
                  <a:schemeClr val="lt2"/>
                </a:solidFill>
                <a:latin typeface="Roboto"/>
                <a:ea typeface="Roboto"/>
                <a:cs typeface="Roboto"/>
                <a:sym typeface="Roboto"/>
              </a:defRPr>
            </a:lvl3pPr>
            <a:lvl4pPr lvl="3" rtl="0" algn="r">
              <a:buNone/>
              <a:defRPr sz="1000">
                <a:solidFill>
                  <a:schemeClr val="lt2"/>
                </a:solidFill>
                <a:latin typeface="Roboto"/>
                <a:ea typeface="Roboto"/>
                <a:cs typeface="Roboto"/>
                <a:sym typeface="Roboto"/>
              </a:defRPr>
            </a:lvl4pPr>
            <a:lvl5pPr lvl="4" rtl="0" algn="r">
              <a:buNone/>
              <a:defRPr sz="1000">
                <a:solidFill>
                  <a:schemeClr val="lt2"/>
                </a:solidFill>
                <a:latin typeface="Roboto"/>
                <a:ea typeface="Roboto"/>
                <a:cs typeface="Roboto"/>
                <a:sym typeface="Roboto"/>
              </a:defRPr>
            </a:lvl5pPr>
            <a:lvl6pPr lvl="5" rtl="0" algn="r">
              <a:buNone/>
              <a:defRPr sz="1000">
                <a:solidFill>
                  <a:schemeClr val="lt2"/>
                </a:solidFill>
                <a:latin typeface="Roboto"/>
                <a:ea typeface="Roboto"/>
                <a:cs typeface="Roboto"/>
                <a:sym typeface="Roboto"/>
              </a:defRPr>
            </a:lvl6pPr>
            <a:lvl7pPr lvl="6" rtl="0" algn="r">
              <a:buNone/>
              <a:defRPr sz="1000">
                <a:solidFill>
                  <a:schemeClr val="lt2"/>
                </a:solidFill>
                <a:latin typeface="Roboto"/>
                <a:ea typeface="Roboto"/>
                <a:cs typeface="Roboto"/>
                <a:sym typeface="Roboto"/>
              </a:defRPr>
            </a:lvl7pPr>
            <a:lvl8pPr lvl="7" rtl="0" algn="r">
              <a:buNone/>
              <a:defRPr sz="1000">
                <a:solidFill>
                  <a:schemeClr val="lt2"/>
                </a:solidFill>
                <a:latin typeface="Roboto"/>
                <a:ea typeface="Roboto"/>
                <a:cs typeface="Roboto"/>
                <a:sym typeface="Roboto"/>
              </a:defRPr>
            </a:lvl8pPr>
            <a:lvl9pPr lvl="8" rtl="0"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4.png"/><Relationship Id="rId5"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10.png"/><Relationship Id="rId7"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2258600" y="601863"/>
            <a:ext cx="8222100" cy="933600"/>
          </a:xfrm>
          <a:prstGeom prst="rect">
            <a:avLst/>
          </a:prstGeom>
        </p:spPr>
        <p:txBody>
          <a:bodyPr anchorCtr="0" anchor="b" bIns="91425" lIns="91425" spcFirstLastPara="1" rIns="91425" wrap="square" tIns="91425">
            <a:noAutofit/>
          </a:bodyPr>
          <a:lstStyle/>
          <a:p>
            <a:pPr indent="0" lvl="0" marL="0" rtl="0" algn="ctr">
              <a:lnSpc>
                <a:spcPct val="115000"/>
              </a:lnSpc>
              <a:spcBef>
                <a:spcPts val="0"/>
              </a:spcBef>
              <a:spcAft>
                <a:spcPts val="0"/>
              </a:spcAft>
              <a:buSzPts val="990"/>
              <a:buNone/>
            </a:pPr>
            <a:r>
              <a:rPr b="1" i="1" lang="en" sz="5220" u="sng">
                <a:latin typeface="Impact"/>
                <a:ea typeface="Impact"/>
                <a:cs typeface="Impact"/>
                <a:sym typeface="Impact"/>
              </a:rPr>
              <a:t>SURVIVE IITD</a:t>
            </a:r>
            <a:endParaRPr b="1" i="1" sz="5220" u="sng">
              <a:latin typeface="Impact"/>
              <a:ea typeface="Impact"/>
              <a:cs typeface="Impact"/>
              <a:sym typeface="Impact"/>
            </a:endParaRPr>
          </a:p>
        </p:txBody>
      </p:sp>
      <p:sp>
        <p:nvSpPr>
          <p:cNvPr id="68" name="Google Shape;68;p13"/>
          <p:cNvSpPr txBox="1"/>
          <p:nvPr/>
        </p:nvSpPr>
        <p:spPr>
          <a:xfrm>
            <a:off x="6413250" y="1578625"/>
            <a:ext cx="24834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latin typeface="Comfortaa"/>
                <a:ea typeface="Comfortaa"/>
                <a:cs typeface="Comfortaa"/>
                <a:sym typeface="Comfortaa"/>
              </a:rPr>
              <a:t>A 2-player game</a:t>
            </a:r>
            <a:r>
              <a:rPr lang="en">
                <a:latin typeface="Comfortaa"/>
                <a:ea typeface="Comfortaa"/>
                <a:cs typeface="Comfortaa"/>
                <a:sym typeface="Comfortaa"/>
              </a:rPr>
              <a:t> </a:t>
            </a:r>
            <a:endParaRPr>
              <a:latin typeface="Comfortaa"/>
              <a:ea typeface="Comfortaa"/>
              <a:cs typeface="Comfortaa"/>
              <a:sym typeface="Comfortaa"/>
            </a:endParaRPr>
          </a:p>
        </p:txBody>
      </p:sp>
      <p:pic>
        <p:nvPicPr>
          <p:cNvPr id="69" name="Google Shape;69;p13"/>
          <p:cNvPicPr preferRelativeResize="0"/>
          <p:nvPr/>
        </p:nvPicPr>
        <p:blipFill>
          <a:blip r:embed="rId3">
            <a:alphaModFix/>
          </a:blip>
          <a:stretch>
            <a:fillRect/>
          </a:stretch>
        </p:blipFill>
        <p:spPr>
          <a:xfrm>
            <a:off x="152400" y="1859200"/>
            <a:ext cx="5959004" cy="2979502"/>
          </a:xfrm>
          <a:prstGeom prst="rect">
            <a:avLst/>
          </a:prstGeom>
          <a:noFill/>
          <a:ln>
            <a:noFill/>
          </a:ln>
        </p:spPr>
      </p:pic>
      <p:pic>
        <p:nvPicPr>
          <p:cNvPr id="70" name="Google Shape;70;p13"/>
          <p:cNvPicPr preferRelativeResize="0"/>
          <p:nvPr/>
        </p:nvPicPr>
        <p:blipFill>
          <a:blip r:embed="rId4">
            <a:alphaModFix/>
          </a:blip>
          <a:stretch>
            <a:fillRect/>
          </a:stretch>
        </p:blipFill>
        <p:spPr>
          <a:xfrm>
            <a:off x="2159404" y="482875"/>
            <a:ext cx="581025" cy="1171575"/>
          </a:xfrm>
          <a:prstGeom prst="rect">
            <a:avLst/>
          </a:prstGeom>
          <a:noFill/>
          <a:ln>
            <a:noFill/>
          </a:ln>
        </p:spPr>
      </p:pic>
      <p:pic>
        <p:nvPicPr>
          <p:cNvPr id="71" name="Google Shape;71;p13"/>
          <p:cNvPicPr preferRelativeResize="0"/>
          <p:nvPr/>
        </p:nvPicPr>
        <p:blipFill>
          <a:blip r:embed="rId5">
            <a:alphaModFix/>
          </a:blip>
          <a:stretch>
            <a:fillRect/>
          </a:stretch>
        </p:blipFill>
        <p:spPr>
          <a:xfrm>
            <a:off x="3364754" y="463825"/>
            <a:ext cx="495300" cy="12096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4"/>
          <p:cNvSpPr txBox="1"/>
          <p:nvPr/>
        </p:nvSpPr>
        <p:spPr>
          <a:xfrm>
            <a:off x="316975" y="380325"/>
            <a:ext cx="51642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4000">
                <a:solidFill>
                  <a:schemeClr val="lt1"/>
                </a:solidFill>
                <a:latin typeface="Impact"/>
                <a:ea typeface="Impact"/>
                <a:cs typeface="Impact"/>
                <a:sym typeface="Impact"/>
              </a:rPr>
              <a:t>About the Game </a:t>
            </a:r>
            <a:endParaRPr sz="4000">
              <a:solidFill>
                <a:schemeClr val="lt1"/>
              </a:solidFill>
              <a:latin typeface="Impact"/>
              <a:ea typeface="Impact"/>
              <a:cs typeface="Impact"/>
              <a:sym typeface="Impact"/>
            </a:endParaRPr>
          </a:p>
        </p:txBody>
      </p:sp>
      <p:sp>
        <p:nvSpPr>
          <p:cNvPr id="77" name="Google Shape;77;p14"/>
          <p:cNvSpPr txBox="1"/>
          <p:nvPr/>
        </p:nvSpPr>
        <p:spPr>
          <a:xfrm>
            <a:off x="316975" y="1378150"/>
            <a:ext cx="8101800" cy="306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FFFFFF"/>
                </a:solidFill>
                <a:latin typeface="Comfortaa"/>
                <a:ea typeface="Comfortaa"/>
                <a:cs typeface="Comfortaa"/>
                <a:sym typeface="Comfortaa"/>
              </a:rPr>
              <a:t>This is a 2 player game based on IIT Delhi Campus. In this game you will find various kinds of tasks which you can do. But, why should you even do tasks?? The reason for doing tasks is to maintain 3 most important parameters for your survival in IITD, your Health, CG and Money. Apart from this you can also enable Power-ups (at YULU stands) and then collide with the opponent at high speed to decrease their health. Further, there are various features like a Minimap , an Info sheet displaying the tasks left to be done and also you could even send an emoji/ message to your opponent while you are playing. Games like tic-tac-toe can be played within the game itself ; ) </a:t>
            </a:r>
            <a:endParaRPr sz="1700">
              <a:solidFill>
                <a:srgbClr val="FFFFFF"/>
              </a:solidFill>
              <a:latin typeface="Comfortaa"/>
              <a:ea typeface="Comfortaa"/>
              <a:cs typeface="Comfortaa"/>
              <a:sym typeface="Comfortaa"/>
            </a:endParaRPr>
          </a:p>
          <a:p>
            <a:pPr indent="0" lvl="0" marL="0" rtl="0" algn="l">
              <a:spcBef>
                <a:spcPts val="0"/>
              </a:spcBef>
              <a:spcAft>
                <a:spcPts val="0"/>
              </a:spcAft>
              <a:buNone/>
            </a:pPr>
            <a:r>
              <a:rPr lang="en" sz="1700">
                <a:solidFill>
                  <a:srgbClr val="FFFFFF"/>
                </a:solidFill>
                <a:latin typeface="Comfortaa"/>
                <a:ea typeface="Comfortaa"/>
                <a:cs typeface="Comfortaa"/>
                <a:sym typeface="Comfortaa"/>
              </a:rPr>
              <a:t>Disclaimer: There is much more to </a:t>
            </a:r>
            <a:r>
              <a:rPr lang="en" sz="1700">
                <a:solidFill>
                  <a:srgbClr val="FFFFFF"/>
                </a:solidFill>
                <a:latin typeface="Comfortaa"/>
                <a:ea typeface="Comfortaa"/>
                <a:cs typeface="Comfortaa"/>
                <a:sym typeface="Comfortaa"/>
              </a:rPr>
              <a:t>explore</a:t>
            </a:r>
            <a:r>
              <a:rPr lang="en" sz="1700">
                <a:solidFill>
                  <a:srgbClr val="FFFFFF"/>
                </a:solidFill>
                <a:latin typeface="Comfortaa"/>
                <a:ea typeface="Comfortaa"/>
                <a:cs typeface="Comfortaa"/>
                <a:sym typeface="Comfortaa"/>
              </a:rPr>
              <a:t> than what is described !</a:t>
            </a:r>
            <a:endParaRPr sz="1700">
              <a:solidFill>
                <a:srgbClr val="FFFFFF"/>
              </a:solidFill>
              <a:latin typeface="Comfortaa"/>
              <a:ea typeface="Comfortaa"/>
              <a:cs typeface="Comfortaa"/>
              <a:sym typeface="Comforta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5"/>
          <p:cNvSpPr txBox="1"/>
          <p:nvPr>
            <p:ph type="ctrTitle"/>
          </p:nvPr>
        </p:nvSpPr>
        <p:spPr>
          <a:xfrm>
            <a:off x="359375" y="0"/>
            <a:ext cx="8222100" cy="9336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4000">
                <a:latin typeface="Impact"/>
                <a:ea typeface="Impact"/>
                <a:cs typeface="Impact"/>
                <a:sym typeface="Impact"/>
              </a:rPr>
              <a:t>Rules of the Game</a:t>
            </a:r>
            <a:endParaRPr sz="4000">
              <a:latin typeface="Impact"/>
              <a:ea typeface="Impact"/>
              <a:cs typeface="Impact"/>
              <a:sym typeface="Impact"/>
            </a:endParaRPr>
          </a:p>
        </p:txBody>
      </p:sp>
      <p:sp>
        <p:nvSpPr>
          <p:cNvPr id="83" name="Google Shape;83;p15"/>
          <p:cNvSpPr/>
          <p:nvPr/>
        </p:nvSpPr>
        <p:spPr>
          <a:xfrm>
            <a:off x="303425" y="1118050"/>
            <a:ext cx="540300" cy="3324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5"/>
          <p:cNvSpPr txBox="1"/>
          <p:nvPr/>
        </p:nvSpPr>
        <p:spPr>
          <a:xfrm>
            <a:off x="926875" y="1066100"/>
            <a:ext cx="48630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lt1"/>
                </a:solidFill>
                <a:latin typeface="Roboto"/>
                <a:ea typeface="Roboto"/>
                <a:cs typeface="Roboto"/>
                <a:sym typeface="Roboto"/>
              </a:rPr>
              <a:t>The player moves using the 4 arrow keys. </a:t>
            </a:r>
            <a:endParaRPr sz="1700">
              <a:solidFill>
                <a:schemeClr val="lt1"/>
              </a:solidFill>
              <a:latin typeface="Roboto"/>
              <a:ea typeface="Roboto"/>
              <a:cs typeface="Roboto"/>
              <a:sym typeface="Roboto"/>
            </a:endParaRPr>
          </a:p>
        </p:txBody>
      </p:sp>
      <p:sp>
        <p:nvSpPr>
          <p:cNvPr id="85" name="Google Shape;85;p15"/>
          <p:cNvSpPr/>
          <p:nvPr/>
        </p:nvSpPr>
        <p:spPr>
          <a:xfrm>
            <a:off x="303425" y="1688550"/>
            <a:ext cx="540300" cy="3324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5"/>
          <p:cNvSpPr txBox="1"/>
          <p:nvPr/>
        </p:nvSpPr>
        <p:spPr>
          <a:xfrm>
            <a:off x="926875" y="1552775"/>
            <a:ext cx="82221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lt1"/>
                </a:solidFill>
                <a:latin typeface="Roboto"/>
                <a:ea typeface="Roboto"/>
                <a:cs typeface="Roboto"/>
                <a:sym typeface="Roboto"/>
              </a:rPr>
              <a:t>Various Tasks are kept at different buildings different types of tasks offer different benefits. Obviously if you do a task, for some time you cannot do anything.</a:t>
            </a:r>
            <a:endParaRPr sz="1700">
              <a:solidFill>
                <a:schemeClr val="lt1"/>
              </a:solidFill>
              <a:latin typeface="Roboto"/>
              <a:ea typeface="Roboto"/>
              <a:cs typeface="Roboto"/>
              <a:sym typeface="Roboto"/>
            </a:endParaRPr>
          </a:p>
        </p:txBody>
      </p:sp>
      <p:pic>
        <p:nvPicPr>
          <p:cNvPr id="87" name="Google Shape;87;p15"/>
          <p:cNvPicPr preferRelativeResize="0"/>
          <p:nvPr/>
        </p:nvPicPr>
        <p:blipFill>
          <a:blip r:embed="rId3">
            <a:alphaModFix/>
          </a:blip>
          <a:stretch>
            <a:fillRect/>
          </a:stretch>
        </p:blipFill>
        <p:spPr>
          <a:xfrm>
            <a:off x="983675" y="2301050"/>
            <a:ext cx="304800" cy="304800"/>
          </a:xfrm>
          <a:prstGeom prst="rect">
            <a:avLst/>
          </a:prstGeom>
          <a:noFill/>
          <a:ln>
            <a:noFill/>
          </a:ln>
        </p:spPr>
      </p:pic>
      <p:sp>
        <p:nvSpPr>
          <p:cNvPr id="88" name="Google Shape;88;p15"/>
          <p:cNvSpPr/>
          <p:nvPr/>
        </p:nvSpPr>
        <p:spPr>
          <a:xfrm>
            <a:off x="1415250" y="2369450"/>
            <a:ext cx="304800" cy="1680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5"/>
          <p:cNvSpPr txBox="1"/>
          <p:nvPr/>
        </p:nvSpPr>
        <p:spPr>
          <a:xfrm>
            <a:off x="1761625" y="2253350"/>
            <a:ext cx="873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CG</a:t>
            </a:r>
            <a:r>
              <a:rPr lang="en">
                <a:solidFill>
                  <a:schemeClr val="lt1"/>
                </a:solidFill>
                <a:latin typeface="Roboto"/>
                <a:ea typeface="Roboto"/>
                <a:cs typeface="Roboto"/>
                <a:sym typeface="Roboto"/>
              </a:rPr>
              <a:t> Task</a:t>
            </a:r>
            <a:endParaRPr>
              <a:solidFill>
                <a:schemeClr val="lt1"/>
              </a:solidFill>
              <a:latin typeface="Roboto"/>
              <a:ea typeface="Roboto"/>
              <a:cs typeface="Roboto"/>
              <a:sym typeface="Roboto"/>
            </a:endParaRPr>
          </a:p>
        </p:txBody>
      </p:sp>
      <p:pic>
        <p:nvPicPr>
          <p:cNvPr id="90" name="Google Shape;90;p15"/>
          <p:cNvPicPr preferRelativeResize="0"/>
          <p:nvPr/>
        </p:nvPicPr>
        <p:blipFill>
          <a:blip r:embed="rId4">
            <a:alphaModFix/>
          </a:blip>
          <a:stretch>
            <a:fillRect/>
          </a:stretch>
        </p:blipFill>
        <p:spPr>
          <a:xfrm>
            <a:off x="2676200" y="2301050"/>
            <a:ext cx="304800" cy="304800"/>
          </a:xfrm>
          <a:prstGeom prst="rect">
            <a:avLst/>
          </a:prstGeom>
          <a:noFill/>
          <a:ln>
            <a:noFill/>
          </a:ln>
        </p:spPr>
      </p:pic>
      <p:sp>
        <p:nvSpPr>
          <p:cNvPr id="91" name="Google Shape;91;p15"/>
          <p:cNvSpPr/>
          <p:nvPr/>
        </p:nvSpPr>
        <p:spPr>
          <a:xfrm>
            <a:off x="3107775" y="2369450"/>
            <a:ext cx="304800" cy="1680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5"/>
          <p:cNvSpPr txBox="1"/>
          <p:nvPr/>
        </p:nvSpPr>
        <p:spPr>
          <a:xfrm>
            <a:off x="3412575" y="2253350"/>
            <a:ext cx="152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Money </a:t>
            </a:r>
            <a:r>
              <a:rPr lang="en">
                <a:solidFill>
                  <a:schemeClr val="lt1"/>
                </a:solidFill>
                <a:latin typeface="Roboto"/>
                <a:ea typeface="Roboto"/>
                <a:cs typeface="Roboto"/>
                <a:sym typeface="Roboto"/>
              </a:rPr>
              <a:t>Task</a:t>
            </a:r>
            <a:endParaRPr>
              <a:solidFill>
                <a:schemeClr val="lt1"/>
              </a:solidFill>
              <a:latin typeface="Roboto"/>
              <a:ea typeface="Roboto"/>
              <a:cs typeface="Roboto"/>
              <a:sym typeface="Roboto"/>
            </a:endParaRPr>
          </a:p>
        </p:txBody>
      </p:sp>
      <p:pic>
        <p:nvPicPr>
          <p:cNvPr id="93" name="Google Shape;93;p15"/>
          <p:cNvPicPr preferRelativeResize="0"/>
          <p:nvPr/>
        </p:nvPicPr>
        <p:blipFill>
          <a:blip r:embed="rId5">
            <a:alphaModFix/>
          </a:blip>
          <a:stretch>
            <a:fillRect/>
          </a:stretch>
        </p:blipFill>
        <p:spPr>
          <a:xfrm>
            <a:off x="4705800" y="2301050"/>
            <a:ext cx="304800" cy="304800"/>
          </a:xfrm>
          <a:prstGeom prst="rect">
            <a:avLst/>
          </a:prstGeom>
          <a:noFill/>
          <a:ln>
            <a:noFill/>
          </a:ln>
        </p:spPr>
      </p:pic>
      <p:pic>
        <p:nvPicPr>
          <p:cNvPr id="94" name="Google Shape;94;p15"/>
          <p:cNvPicPr preferRelativeResize="0"/>
          <p:nvPr/>
        </p:nvPicPr>
        <p:blipFill>
          <a:blip r:embed="rId6">
            <a:alphaModFix/>
          </a:blip>
          <a:stretch>
            <a:fillRect/>
          </a:stretch>
        </p:blipFill>
        <p:spPr>
          <a:xfrm>
            <a:off x="6692625" y="2301050"/>
            <a:ext cx="304800" cy="304800"/>
          </a:xfrm>
          <a:prstGeom prst="rect">
            <a:avLst/>
          </a:prstGeom>
          <a:noFill/>
          <a:ln>
            <a:noFill/>
          </a:ln>
        </p:spPr>
      </p:pic>
      <p:sp>
        <p:nvSpPr>
          <p:cNvPr id="95" name="Google Shape;95;p15"/>
          <p:cNvSpPr/>
          <p:nvPr/>
        </p:nvSpPr>
        <p:spPr>
          <a:xfrm>
            <a:off x="5162925" y="2369450"/>
            <a:ext cx="304800" cy="1680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5"/>
          <p:cNvSpPr txBox="1"/>
          <p:nvPr/>
        </p:nvSpPr>
        <p:spPr>
          <a:xfrm>
            <a:off x="5467725" y="2253350"/>
            <a:ext cx="103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Food Task</a:t>
            </a:r>
            <a:endParaRPr>
              <a:solidFill>
                <a:schemeClr val="lt1"/>
              </a:solidFill>
              <a:latin typeface="Roboto"/>
              <a:ea typeface="Roboto"/>
              <a:cs typeface="Roboto"/>
              <a:sym typeface="Roboto"/>
            </a:endParaRPr>
          </a:p>
        </p:txBody>
      </p:sp>
      <p:sp>
        <p:nvSpPr>
          <p:cNvPr id="97" name="Google Shape;97;p15"/>
          <p:cNvSpPr/>
          <p:nvPr/>
        </p:nvSpPr>
        <p:spPr>
          <a:xfrm>
            <a:off x="7189125" y="2369450"/>
            <a:ext cx="304800" cy="1680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5"/>
          <p:cNvSpPr txBox="1"/>
          <p:nvPr/>
        </p:nvSpPr>
        <p:spPr>
          <a:xfrm>
            <a:off x="7583800" y="2253350"/>
            <a:ext cx="1302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Hostel</a:t>
            </a:r>
            <a:r>
              <a:rPr lang="en">
                <a:solidFill>
                  <a:schemeClr val="lt1"/>
                </a:solidFill>
                <a:latin typeface="Roboto"/>
                <a:ea typeface="Roboto"/>
                <a:cs typeface="Roboto"/>
                <a:sym typeface="Roboto"/>
              </a:rPr>
              <a:t> Task</a:t>
            </a:r>
            <a:endParaRPr>
              <a:solidFill>
                <a:schemeClr val="lt1"/>
              </a:solidFill>
              <a:latin typeface="Roboto"/>
              <a:ea typeface="Roboto"/>
              <a:cs typeface="Roboto"/>
              <a:sym typeface="Roboto"/>
            </a:endParaRPr>
          </a:p>
        </p:txBody>
      </p:sp>
      <p:sp>
        <p:nvSpPr>
          <p:cNvPr id="99" name="Google Shape;99;p15"/>
          <p:cNvSpPr/>
          <p:nvPr/>
        </p:nvSpPr>
        <p:spPr>
          <a:xfrm>
            <a:off x="303425" y="3582225"/>
            <a:ext cx="540300" cy="3324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5"/>
          <p:cNvSpPr txBox="1"/>
          <p:nvPr/>
        </p:nvSpPr>
        <p:spPr>
          <a:xfrm>
            <a:off x="936225" y="3394400"/>
            <a:ext cx="68997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lt1"/>
                </a:solidFill>
                <a:latin typeface="Roboto"/>
                <a:ea typeface="Roboto"/>
                <a:cs typeface="Roboto"/>
                <a:sym typeface="Roboto"/>
              </a:rPr>
              <a:t>Remember , there is a timer of 3 minutes running for you to move around and do the tasks.</a:t>
            </a:r>
            <a:endParaRPr sz="1700">
              <a:solidFill>
                <a:schemeClr val="lt1"/>
              </a:solidFill>
              <a:latin typeface="Roboto"/>
              <a:ea typeface="Roboto"/>
              <a:cs typeface="Roboto"/>
              <a:sym typeface="Roboto"/>
            </a:endParaRPr>
          </a:p>
        </p:txBody>
      </p:sp>
      <p:sp>
        <p:nvSpPr>
          <p:cNvPr id="101" name="Google Shape;101;p15"/>
          <p:cNvSpPr/>
          <p:nvPr/>
        </p:nvSpPr>
        <p:spPr>
          <a:xfrm>
            <a:off x="289400" y="4358600"/>
            <a:ext cx="540300" cy="3324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5"/>
          <p:cNvSpPr txBox="1"/>
          <p:nvPr/>
        </p:nvSpPr>
        <p:spPr>
          <a:xfrm>
            <a:off x="870550" y="4221075"/>
            <a:ext cx="71904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lt1"/>
                </a:solidFill>
                <a:latin typeface="Roboto"/>
                <a:ea typeface="Roboto"/>
                <a:cs typeface="Roboto"/>
                <a:sym typeface="Roboto"/>
              </a:rPr>
              <a:t>As you move around, your health and money decrease so you need to do tasks to maintain them.</a:t>
            </a:r>
            <a:endParaRPr sz="1700">
              <a:solidFill>
                <a:schemeClr val="lt1"/>
              </a:solidFill>
              <a:latin typeface="Roboto"/>
              <a:ea typeface="Roboto"/>
              <a:cs typeface="Roboto"/>
              <a:sym typeface="Roboto"/>
            </a:endParaRPr>
          </a:p>
        </p:txBody>
      </p:sp>
      <p:sp>
        <p:nvSpPr>
          <p:cNvPr id="103" name="Google Shape;103;p15"/>
          <p:cNvSpPr/>
          <p:nvPr/>
        </p:nvSpPr>
        <p:spPr>
          <a:xfrm>
            <a:off x="303425" y="2852725"/>
            <a:ext cx="540300" cy="3324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5"/>
          <p:cNvSpPr txBox="1"/>
          <p:nvPr/>
        </p:nvSpPr>
        <p:spPr>
          <a:xfrm>
            <a:off x="926875" y="2800775"/>
            <a:ext cx="73047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lt1"/>
                </a:solidFill>
                <a:latin typeface="Roboto"/>
                <a:ea typeface="Roboto"/>
                <a:cs typeface="Roboto"/>
                <a:sym typeface="Roboto"/>
              </a:rPr>
              <a:t>The </a:t>
            </a:r>
            <a:r>
              <a:rPr lang="en" sz="1700">
                <a:solidFill>
                  <a:schemeClr val="lt1"/>
                </a:solidFill>
                <a:latin typeface="Roboto"/>
                <a:ea typeface="Roboto"/>
                <a:cs typeface="Roboto"/>
                <a:sym typeface="Roboto"/>
              </a:rPr>
              <a:t>roads have points       on them which will get you money</a:t>
            </a:r>
            <a:endParaRPr sz="1700">
              <a:solidFill>
                <a:schemeClr val="lt1"/>
              </a:solidFill>
              <a:latin typeface="Roboto"/>
              <a:ea typeface="Roboto"/>
              <a:cs typeface="Roboto"/>
              <a:sym typeface="Roboto"/>
            </a:endParaRPr>
          </a:p>
        </p:txBody>
      </p:sp>
      <p:pic>
        <p:nvPicPr>
          <p:cNvPr id="105" name="Google Shape;105;p15"/>
          <p:cNvPicPr preferRelativeResize="0"/>
          <p:nvPr/>
        </p:nvPicPr>
        <p:blipFill>
          <a:blip r:embed="rId7">
            <a:alphaModFix/>
          </a:blip>
          <a:stretch>
            <a:fillRect/>
          </a:stretch>
        </p:blipFill>
        <p:spPr>
          <a:xfrm>
            <a:off x="3222075" y="2928725"/>
            <a:ext cx="190500" cy="190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6"/>
          <p:cNvSpPr txBox="1"/>
          <p:nvPr>
            <p:ph type="ctrTitle"/>
          </p:nvPr>
        </p:nvSpPr>
        <p:spPr>
          <a:xfrm>
            <a:off x="359375" y="0"/>
            <a:ext cx="8222100" cy="9336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4000">
                <a:latin typeface="Impact"/>
                <a:ea typeface="Impact"/>
                <a:cs typeface="Impact"/>
                <a:sym typeface="Impact"/>
              </a:rPr>
              <a:t>Rules of the Game</a:t>
            </a:r>
            <a:endParaRPr sz="4000">
              <a:latin typeface="Impact"/>
              <a:ea typeface="Impact"/>
              <a:cs typeface="Impact"/>
              <a:sym typeface="Impact"/>
            </a:endParaRPr>
          </a:p>
        </p:txBody>
      </p:sp>
      <p:sp>
        <p:nvSpPr>
          <p:cNvPr id="111" name="Google Shape;111;p16"/>
          <p:cNvSpPr/>
          <p:nvPr/>
        </p:nvSpPr>
        <p:spPr>
          <a:xfrm>
            <a:off x="303425" y="1914500"/>
            <a:ext cx="540300" cy="3324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6"/>
          <p:cNvSpPr txBox="1"/>
          <p:nvPr/>
        </p:nvSpPr>
        <p:spPr>
          <a:xfrm>
            <a:off x="958025" y="2696300"/>
            <a:ext cx="68997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lt1"/>
                </a:solidFill>
                <a:latin typeface="Roboto"/>
                <a:ea typeface="Roboto"/>
                <a:cs typeface="Roboto"/>
                <a:sym typeface="Roboto"/>
              </a:rPr>
              <a:t>Your aim is to play optimally and maintain the 3 most important parameters to survive in IITD, your Health, CG and money.</a:t>
            </a:r>
            <a:endParaRPr sz="1700">
              <a:solidFill>
                <a:schemeClr val="lt1"/>
              </a:solidFill>
              <a:latin typeface="Roboto"/>
              <a:ea typeface="Roboto"/>
              <a:cs typeface="Roboto"/>
              <a:sym typeface="Roboto"/>
            </a:endParaRPr>
          </a:p>
        </p:txBody>
      </p:sp>
      <p:sp>
        <p:nvSpPr>
          <p:cNvPr id="113" name="Google Shape;113;p16"/>
          <p:cNvSpPr/>
          <p:nvPr/>
        </p:nvSpPr>
        <p:spPr>
          <a:xfrm>
            <a:off x="303425" y="2810750"/>
            <a:ext cx="540300" cy="3324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6"/>
          <p:cNvSpPr txBox="1"/>
          <p:nvPr/>
        </p:nvSpPr>
        <p:spPr>
          <a:xfrm>
            <a:off x="875225" y="3489400"/>
            <a:ext cx="68997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lt1"/>
                </a:solidFill>
                <a:latin typeface="Roboto"/>
                <a:ea typeface="Roboto"/>
                <a:cs typeface="Roboto"/>
                <a:sym typeface="Roboto"/>
              </a:rPr>
              <a:t>The player who has all the 3 things balanced wins the game.</a:t>
            </a:r>
            <a:endParaRPr sz="1700">
              <a:solidFill>
                <a:schemeClr val="lt1"/>
              </a:solidFill>
              <a:latin typeface="Roboto"/>
              <a:ea typeface="Roboto"/>
              <a:cs typeface="Roboto"/>
              <a:sym typeface="Roboto"/>
            </a:endParaRPr>
          </a:p>
        </p:txBody>
      </p:sp>
      <p:sp>
        <p:nvSpPr>
          <p:cNvPr id="115" name="Google Shape;115;p16"/>
          <p:cNvSpPr/>
          <p:nvPr/>
        </p:nvSpPr>
        <p:spPr>
          <a:xfrm>
            <a:off x="303425" y="1071100"/>
            <a:ext cx="540300" cy="3324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6"/>
          <p:cNvSpPr txBox="1"/>
          <p:nvPr/>
        </p:nvSpPr>
        <p:spPr>
          <a:xfrm>
            <a:off x="875225" y="933600"/>
            <a:ext cx="71904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lt1"/>
                </a:solidFill>
                <a:latin typeface="Roboto"/>
                <a:ea typeface="Roboto"/>
                <a:cs typeface="Roboto"/>
                <a:sym typeface="Roboto"/>
              </a:rPr>
              <a:t>There are also street dogs         and if you collide with one you end up in the Hospital.</a:t>
            </a:r>
            <a:endParaRPr sz="1700">
              <a:solidFill>
                <a:schemeClr val="lt1"/>
              </a:solidFill>
              <a:latin typeface="Roboto"/>
              <a:ea typeface="Roboto"/>
              <a:cs typeface="Roboto"/>
              <a:sym typeface="Roboto"/>
            </a:endParaRPr>
          </a:p>
        </p:txBody>
      </p:sp>
      <p:sp>
        <p:nvSpPr>
          <p:cNvPr id="117" name="Google Shape;117;p16"/>
          <p:cNvSpPr txBox="1"/>
          <p:nvPr/>
        </p:nvSpPr>
        <p:spPr>
          <a:xfrm>
            <a:off x="958025" y="1726700"/>
            <a:ext cx="6899700" cy="9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lt1"/>
                </a:solidFill>
                <a:latin typeface="Roboto"/>
                <a:ea typeface="Roboto"/>
                <a:cs typeface="Roboto"/>
                <a:sym typeface="Roboto"/>
              </a:rPr>
              <a:t>You get Power-ups        at various Yulu stands which increase your speed and more importantly try colliding with other player with power up enabled :)</a:t>
            </a:r>
            <a:endParaRPr sz="1700">
              <a:solidFill>
                <a:schemeClr val="lt1"/>
              </a:solidFill>
              <a:latin typeface="Roboto"/>
              <a:ea typeface="Roboto"/>
              <a:cs typeface="Roboto"/>
              <a:sym typeface="Roboto"/>
            </a:endParaRPr>
          </a:p>
        </p:txBody>
      </p:sp>
      <p:sp>
        <p:nvSpPr>
          <p:cNvPr id="118" name="Google Shape;118;p16"/>
          <p:cNvSpPr/>
          <p:nvPr/>
        </p:nvSpPr>
        <p:spPr>
          <a:xfrm>
            <a:off x="303425" y="3546400"/>
            <a:ext cx="540300" cy="3324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9" name="Google Shape;119;p16"/>
          <p:cNvPicPr preferRelativeResize="0"/>
          <p:nvPr/>
        </p:nvPicPr>
        <p:blipFill>
          <a:blip r:embed="rId3">
            <a:alphaModFix/>
          </a:blip>
          <a:stretch>
            <a:fillRect/>
          </a:stretch>
        </p:blipFill>
        <p:spPr>
          <a:xfrm>
            <a:off x="2895625" y="1791825"/>
            <a:ext cx="304800" cy="304800"/>
          </a:xfrm>
          <a:prstGeom prst="rect">
            <a:avLst/>
          </a:prstGeom>
          <a:noFill/>
          <a:ln>
            <a:noFill/>
          </a:ln>
        </p:spPr>
      </p:pic>
      <p:pic>
        <p:nvPicPr>
          <p:cNvPr id="120" name="Google Shape;120;p16"/>
          <p:cNvPicPr preferRelativeResize="0"/>
          <p:nvPr/>
        </p:nvPicPr>
        <p:blipFill>
          <a:blip r:embed="rId4">
            <a:alphaModFix/>
          </a:blip>
          <a:stretch>
            <a:fillRect/>
          </a:stretch>
        </p:blipFill>
        <p:spPr>
          <a:xfrm>
            <a:off x="3539850" y="987975"/>
            <a:ext cx="304800" cy="3048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7"/>
          <p:cNvSpPr txBox="1"/>
          <p:nvPr/>
        </p:nvSpPr>
        <p:spPr>
          <a:xfrm>
            <a:off x="317000" y="193275"/>
            <a:ext cx="51642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4000">
                <a:solidFill>
                  <a:schemeClr val="lt1"/>
                </a:solidFill>
                <a:latin typeface="Impact"/>
                <a:ea typeface="Impact"/>
                <a:cs typeface="Impact"/>
                <a:sym typeface="Impact"/>
              </a:rPr>
              <a:t>Features of The Game</a:t>
            </a:r>
            <a:r>
              <a:rPr lang="en" sz="4000">
                <a:solidFill>
                  <a:schemeClr val="lt1"/>
                </a:solidFill>
                <a:latin typeface="Impact"/>
                <a:ea typeface="Impact"/>
                <a:cs typeface="Impact"/>
                <a:sym typeface="Impact"/>
              </a:rPr>
              <a:t> </a:t>
            </a:r>
            <a:endParaRPr sz="4000">
              <a:solidFill>
                <a:schemeClr val="lt1"/>
              </a:solidFill>
              <a:latin typeface="Impact"/>
              <a:ea typeface="Impact"/>
              <a:cs typeface="Impact"/>
              <a:sym typeface="Impact"/>
            </a:endParaRPr>
          </a:p>
        </p:txBody>
      </p:sp>
      <p:sp>
        <p:nvSpPr>
          <p:cNvPr id="126" name="Google Shape;126;p17"/>
          <p:cNvSpPr txBox="1"/>
          <p:nvPr/>
        </p:nvSpPr>
        <p:spPr>
          <a:xfrm>
            <a:off x="316988" y="993675"/>
            <a:ext cx="8133000" cy="7080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Clr>
                <a:srgbClr val="FFFFFF"/>
              </a:buClr>
              <a:buSzPts val="1700"/>
              <a:buFont typeface="Comfortaa"/>
              <a:buAutoNum type="arabicPeriod"/>
            </a:pPr>
            <a:r>
              <a:rPr lang="en" sz="1700">
                <a:solidFill>
                  <a:srgbClr val="FFFFFF"/>
                </a:solidFill>
                <a:latin typeface="Comfortaa"/>
                <a:ea typeface="Comfortaa"/>
                <a:cs typeface="Comfortaa"/>
                <a:sym typeface="Comfortaa"/>
              </a:rPr>
              <a:t>You can choose whichever hostel you want to start your game at. This way it gives a personal touch to the player.</a:t>
            </a:r>
            <a:endParaRPr sz="1700">
              <a:solidFill>
                <a:srgbClr val="FFFFFF"/>
              </a:solidFill>
              <a:latin typeface="Comfortaa"/>
              <a:ea typeface="Comfortaa"/>
              <a:cs typeface="Comfortaa"/>
              <a:sym typeface="Comfortaa"/>
            </a:endParaRPr>
          </a:p>
        </p:txBody>
      </p:sp>
      <p:pic>
        <p:nvPicPr>
          <p:cNvPr id="127" name="Google Shape;127;p17"/>
          <p:cNvPicPr preferRelativeResize="0"/>
          <p:nvPr/>
        </p:nvPicPr>
        <p:blipFill>
          <a:blip r:embed="rId3">
            <a:alphaModFix/>
          </a:blip>
          <a:stretch>
            <a:fillRect/>
          </a:stretch>
        </p:blipFill>
        <p:spPr>
          <a:xfrm>
            <a:off x="1487113" y="1857525"/>
            <a:ext cx="5709585" cy="2979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8"/>
          <p:cNvSpPr txBox="1"/>
          <p:nvPr/>
        </p:nvSpPr>
        <p:spPr>
          <a:xfrm>
            <a:off x="316975" y="380325"/>
            <a:ext cx="51642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4000">
              <a:solidFill>
                <a:schemeClr val="lt1"/>
              </a:solidFill>
              <a:latin typeface="Impact"/>
              <a:ea typeface="Impact"/>
              <a:cs typeface="Impact"/>
              <a:sym typeface="Impact"/>
            </a:endParaRPr>
          </a:p>
        </p:txBody>
      </p:sp>
      <p:sp>
        <p:nvSpPr>
          <p:cNvPr id="133" name="Google Shape;133;p18"/>
          <p:cNvSpPr txBox="1"/>
          <p:nvPr/>
        </p:nvSpPr>
        <p:spPr>
          <a:xfrm>
            <a:off x="250950" y="170750"/>
            <a:ext cx="8642100" cy="123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FFFFFF"/>
                </a:solidFill>
                <a:latin typeface="Comfortaa"/>
                <a:ea typeface="Comfortaa"/>
                <a:cs typeface="Comfortaa"/>
                <a:sym typeface="Comfortaa"/>
              </a:rPr>
              <a:t>2.  A player can see both his/her stats(health,money and CG) as well the</a:t>
            </a:r>
            <a:endParaRPr sz="1700">
              <a:solidFill>
                <a:srgbClr val="FFFFFF"/>
              </a:solidFill>
              <a:latin typeface="Comfortaa"/>
              <a:ea typeface="Comfortaa"/>
              <a:cs typeface="Comfortaa"/>
              <a:sym typeface="Comfortaa"/>
            </a:endParaRPr>
          </a:p>
          <a:p>
            <a:pPr indent="0" lvl="0" marL="0" rtl="0" algn="l">
              <a:spcBef>
                <a:spcPts val="0"/>
              </a:spcBef>
              <a:spcAft>
                <a:spcPts val="0"/>
              </a:spcAft>
              <a:buNone/>
            </a:pPr>
            <a:r>
              <a:rPr lang="en" sz="1700">
                <a:solidFill>
                  <a:srgbClr val="FFFFFF"/>
                </a:solidFill>
                <a:latin typeface="Comfortaa"/>
                <a:ea typeface="Comfortaa"/>
                <a:cs typeface="Comfortaa"/>
                <a:sym typeface="Comfortaa"/>
              </a:rPr>
              <a:t>    stats of the opponent. Further, he/she can see real time message sent by</a:t>
            </a:r>
            <a:endParaRPr sz="1700">
              <a:solidFill>
                <a:srgbClr val="FFFFFF"/>
              </a:solidFill>
              <a:latin typeface="Comfortaa"/>
              <a:ea typeface="Comfortaa"/>
              <a:cs typeface="Comfortaa"/>
              <a:sym typeface="Comfortaa"/>
            </a:endParaRPr>
          </a:p>
          <a:p>
            <a:pPr indent="0" lvl="0" marL="0" rtl="0" algn="l">
              <a:spcBef>
                <a:spcPts val="0"/>
              </a:spcBef>
              <a:spcAft>
                <a:spcPts val="0"/>
              </a:spcAft>
              <a:buNone/>
            </a:pPr>
            <a:r>
              <a:rPr lang="en" sz="1700">
                <a:solidFill>
                  <a:srgbClr val="FFFFFF"/>
                </a:solidFill>
                <a:latin typeface="Comfortaa"/>
                <a:ea typeface="Comfortaa"/>
                <a:cs typeface="Comfortaa"/>
                <a:sym typeface="Comfortaa"/>
              </a:rPr>
              <a:t>    their opponent also. Your stats are shown on top-left corner and your</a:t>
            </a:r>
            <a:endParaRPr sz="1700">
              <a:solidFill>
                <a:srgbClr val="FFFFFF"/>
              </a:solidFill>
              <a:latin typeface="Comfortaa"/>
              <a:ea typeface="Comfortaa"/>
              <a:cs typeface="Comfortaa"/>
              <a:sym typeface="Comfortaa"/>
            </a:endParaRPr>
          </a:p>
          <a:p>
            <a:pPr indent="0" lvl="0" marL="0" rtl="0" algn="l">
              <a:spcBef>
                <a:spcPts val="0"/>
              </a:spcBef>
              <a:spcAft>
                <a:spcPts val="0"/>
              </a:spcAft>
              <a:buNone/>
            </a:pPr>
            <a:r>
              <a:rPr lang="en" sz="1700">
                <a:solidFill>
                  <a:srgbClr val="FFFFFF"/>
                </a:solidFill>
                <a:latin typeface="Comfortaa"/>
                <a:ea typeface="Comfortaa"/>
                <a:cs typeface="Comfortaa"/>
                <a:sym typeface="Comfortaa"/>
              </a:rPr>
              <a:t>   </a:t>
            </a:r>
            <a:r>
              <a:rPr lang="en" sz="1700">
                <a:solidFill>
                  <a:srgbClr val="FFFFFF"/>
                </a:solidFill>
                <a:latin typeface="Comfortaa"/>
                <a:ea typeface="Comfortaa"/>
                <a:cs typeface="Comfortaa"/>
                <a:sym typeface="Comfortaa"/>
              </a:rPr>
              <a:t>opponent’s on the top-right corner. Keep an eye on them while playing.</a:t>
            </a:r>
            <a:endParaRPr sz="1700">
              <a:solidFill>
                <a:srgbClr val="FFFFFF"/>
              </a:solidFill>
              <a:latin typeface="Comfortaa"/>
              <a:ea typeface="Comfortaa"/>
              <a:cs typeface="Comfortaa"/>
              <a:sym typeface="Comfortaa"/>
            </a:endParaRPr>
          </a:p>
        </p:txBody>
      </p:sp>
      <p:pic>
        <p:nvPicPr>
          <p:cNvPr id="134" name="Google Shape;134;p18"/>
          <p:cNvPicPr preferRelativeResize="0"/>
          <p:nvPr/>
        </p:nvPicPr>
        <p:blipFill>
          <a:blip r:embed="rId3">
            <a:alphaModFix/>
          </a:blip>
          <a:stretch>
            <a:fillRect/>
          </a:stretch>
        </p:blipFill>
        <p:spPr>
          <a:xfrm>
            <a:off x="1011400" y="1346650"/>
            <a:ext cx="6907449" cy="37511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9"/>
          <p:cNvSpPr txBox="1"/>
          <p:nvPr/>
        </p:nvSpPr>
        <p:spPr>
          <a:xfrm>
            <a:off x="316975" y="380325"/>
            <a:ext cx="51642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4000">
              <a:solidFill>
                <a:schemeClr val="lt1"/>
              </a:solidFill>
              <a:latin typeface="Impact"/>
              <a:ea typeface="Impact"/>
              <a:cs typeface="Impact"/>
              <a:sym typeface="Impact"/>
            </a:endParaRPr>
          </a:p>
        </p:txBody>
      </p:sp>
      <p:sp>
        <p:nvSpPr>
          <p:cNvPr id="140" name="Google Shape;140;p19"/>
          <p:cNvSpPr txBox="1"/>
          <p:nvPr/>
        </p:nvSpPr>
        <p:spPr>
          <a:xfrm>
            <a:off x="250950" y="170750"/>
            <a:ext cx="8642100" cy="149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FFFFFF"/>
                </a:solidFill>
                <a:latin typeface="Comfortaa"/>
                <a:ea typeface="Comfortaa"/>
                <a:cs typeface="Comfortaa"/>
                <a:sym typeface="Comfortaa"/>
              </a:rPr>
              <a:t>3</a:t>
            </a:r>
            <a:r>
              <a:rPr lang="en" sz="1700">
                <a:solidFill>
                  <a:srgbClr val="FFFFFF"/>
                </a:solidFill>
                <a:latin typeface="Comfortaa"/>
                <a:ea typeface="Comfortaa"/>
                <a:cs typeface="Comfortaa"/>
                <a:sym typeface="Comfortaa"/>
              </a:rPr>
              <a:t>. There is an Info button on the map which if you click opens up an Info</a:t>
            </a:r>
            <a:endParaRPr sz="1700">
              <a:solidFill>
                <a:srgbClr val="FFFFFF"/>
              </a:solidFill>
              <a:latin typeface="Comfortaa"/>
              <a:ea typeface="Comfortaa"/>
              <a:cs typeface="Comfortaa"/>
              <a:sym typeface="Comfortaa"/>
            </a:endParaRPr>
          </a:p>
          <a:p>
            <a:pPr indent="0" lvl="0" marL="0" rtl="0" algn="l">
              <a:spcBef>
                <a:spcPts val="0"/>
              </a:spcBef>
              <a:spcAft>
                <a:spcPts val="0"/>
              </a:spcAft>
              <a:buNone/>
            </a:pPr>
            <a:r>
              <a:rPr lang="en" sz="1700">
                <a:solidFill>
                  <a:srgbClr val="FFFFFF"/>
                </a:solidFill>
                <a:latin typeface="Comfortaa"/>
                <a:ea typeface="Comfortaa"/>
                <a:cs typeface="Comfortaa"/>
                <a:sym typeface="Comfortaa"/>
              </a:rPr>
              <a:t>    sheet and here you can see all the tasks left to be done.  Further a</a:t>
            </a:r>
            <a:endParaRPr sz="1700">
              <a:solidFill>
                <a:srgbClr val="FFFFFF"/>
              </a:solidFill>
              <a:latin typeface="Comfortaa"/>
              <a:ea typeface="Comfortaa"/>
              <a:cs typeface="Comfortaa"/>
              <a:sym typeface="Comfortaa"/>
            </a:endParaRPr>
          </a:p>
          <a:p>
            <a:pPr indent="0" lvl="0" marL="0" rtl="0" algn="l">
              <a:spcBef>
                <a:spcPts val="0"/>
              </a:spcBef>
              <a:spcAft>
                <a:spcPts val="0"/>
              </a:spcAft>
              <a:buNone/>
            </a:pPr>
            <a:r>
              <a:rPr lang="en" sz="1700">
                <a:solidFill>
                  <a:srgbClr val="FFFFFF"/>
                </a:solidFill>
                <a:latin typeface="Comfortaa"/>
                <a:ea typeface="Comfortaa"/>
                <a:cs typeface="Comfortaa"/>
                <a:sym typeface="Comfortaa"/>
              </a:rPr>
              <a:t>    Minimap is also shown which shows the real-time positions of the players</a:t>
            </a:r>
            <a:endParaRPr sz="1700">
              <a:solidFill>
                <a:srgbClr val="FFFFFF"/>
              </a:solidFill>
              <a:latin typeface="Comfortaa"/>
              <a:ea typeface="Comfortaa"/>
              <a:cs typeface="Comfortaa"/>
              <a:sym typeface="Comfortaa"/>
            </a:endParaRPr>
          </a:p>
          <a:p>
            <a:pPr indent="0" lvl="0" marL="0" rtl="0" algn="l">
              <a:spcBef>
                <a:spcPts val="0"/>
              </a:spcBef>
              <a:spcAft>
                <a:spcPts val="0"/>
              </a:spcAft>
              <a:buNone/>
            </a:pPr>
            <a:r>
              <a:rPr lang="en" sz="1700">
                <a:solidFill>
                  <a:srgbClr val="FFFFFF"/>
                </a:solidFill>
                <a:latin typeface="Comfortaa"/>
                <a:ea typeface="Comfortaa"/>
                <a:cs typeface="Comfortaa"/>
                <a:sym typeface="Comfortaa"/>
              </a:rPr>
              <a:t>    moving </a:t>
            </a:r>
            <a:r>
              <a:rPr lang="en" sz="1700">
                <a:solidFill>
                  <a:srgbClr val="FFFFFF"/>
                </a:solidFill>
                <a:latin typeface="Comfortaa"/>
                <a:ea typeface="Comfortaa"/>
                <a:cs typeface="Comfortaa"/>
                <a:sym typeface="Comfortaa"/>
              </a:rPr>
              <a:t>around.</a:t>
            </a:r>
            <a:r>
              <a:rPr lang="en" sz="1700">
                <a:solidFill>
                  <a:srgbClr val="FFFFFF"/>
                </a:solidFill>
                <a:latin typeface="Comfortaa"/>
                <a:ea typeface="Comfortaa"/>
                <a:cs typeface="Comfortaa"/>
                <a:sym typeface="Comfortaa"/>
              </a:rPr>
              <a:t> </a:t>
            </a:r>
            <a:r>
              <a:rPr lang="en" sz="1700">
                <a:solidFill>
                  <a:schemeClr val="lt1"/>
                </a:solidFill>
                <a:latin typeface="Comfortaa"/>
                <a:ea typeface="Comfortaa"/>
                <a:cs typeface="Comfortaa"/>
                <a:sym typeface="Comfortaa"/>
              </a:rPr>
              <a:t> Also, you can chat real time with the other player</a:t>
            </a:r>
            <a:endParaRPr sz="1700">
              <a:solidFill>
                <a:schemeClr val="lt1"/>
              </a:solidFill>
              <a:latin typeface="Comfortaa"/>
              <a:ea typeface="Comfortaa"/>
              <a:cs typeface="Comfortaa"/>
              <a:sym typeface="Comfortaa"/>
            </a:endParaRPr>
          </a:p>
          <a:p>
            <a:pPr indent="0" lvl="0" marL="0" rtl="0" algn="l">
              <a:spcBef>
                <a:spcPts val="0"/>
              </a:spcBef>
              <a:spcAft>
                <a:spcPts val="0"/>
              </a:spcAft>
              <a:buNone/>
            </a:pPr>
            <a:r>
              <a:rPr lang="en" sz="1700">
                <a:solidFill>
                  <a:schemeClr val="lt1"/>
                </a:solidFill>
                <a:latin typeface="Comfortaa"/>
                <a:ea typeface="Comfortaa"/>
                <a:cs typeface="Comfortaa"/>
                <a:sym typeface="Comfortaa"/>
              </a:rPr>
              <a:t>    through the white textbox shown in this screenshot.</a:t>
            </a:r>
            <a:endParaRPr sz="1700">
              <a:solidFill>
                <a:srgbClr val="FFFFFF"/>
              </a:solidFill>
              <a:latin typeface="Comfortaa"/>
              <a:ea typeface="Comfortaa"/>
              <a:cs typeface="Comfortaa"/>
              <a:sym typeface="Comfortaa"/>
            </a:endParaRPr>
          </a:p>
        </p:txBody>
      </p:sp>
      <p:pic>
        <p:nvPicPr>
          <p:cNvPr id="141" name="Google Shape;141;p19"/>
          <p:cNvPicPr preferRelativeResize="0"/>
          <p:nvPr/>
        </p:nvPicPr>
        <p:blipFill>
          <a:blip r:embed="rId3">
            <a:alphaModFix/>
          </a:blip>
          <a:stretch>
            <a:fillRect/>
          </a:stretch>
        </p:blipFill>
        <p:spPr>
          <a:xfrm>
            <a:off x="1038025" y="1663850"/>
            <a:ext cx="6706497" cy="33512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0"/>
          <p:cNvSpPr txBox="1"/>
          <p:nvPr/>
        </p:nvSpPr>
        <p:spPr>
          <a:xfrm>
            <a:off x="316975" y="380325"/>
            <a:ext cx="51642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4000">
              <a:solidFill>
                <a:schemeClr val="lt1"/>
              </a:solidFill>
              <a:latin typeface="Impact"/>
              <a:ea typeface="Impact"/>
              <a:cs typeface="Impact"/>
              <a:sym typeface="Impact"/>
            </a:endParaRPr>
          </a:p>
        </p:txBody>
      </p:sp>
      <p:sp>
        <p:nvSpPr>
          <p:cNvPr id="147" name="Google Shape;147;p20"/>
          <p:cNvSpPr txBox="1"/>
          <p:nvPr/>
        </p:nvSpPr>
        <p:spPr>
          <a:xfrm>
            <a:off x="250950" y="245525"/>
            <a:ext cx="8642100" cy="123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FFFFFF"/>
                </a:solidFill>
                <a:latin typeface="Comfortaa"/>
                <a:ea typeface="Comfortaa"/>
                <a:cs typeface="Comfortaa"/>
                <a:sym typeface="Comfortaa"/>
              </a:rPr>
              <a:t>4. You have various tasks which offer different things. Try to complete them</a:t>
            </a:r>
            <a:endParaRPr sz="1700">
              <a:solidFill>
                <a:srgbClr val="FFFFFF"/>
              </a:solidFill>
              <a:latin typeface="Comfortaa"/>
              <a:ea typeface="Comfortaa"/>
              <a:cs typeface="Comfortaa"/>
              <a:sym typeface="Comfortaa"/>
            </a:endParaRPr>
          </a:p>
          <a:p>
            <a:pPr indent="0" lvl="0" marL="0" rtl="0" algn="l">
              <a:spcBef>
                <a:spcPts val="0"/>
              </a:spcBef>
              <a:spcAft>
                <a:spcPts val="0"/>
              </a:spcAft>
              <a:buNone/>
            </a:pPr>
            <a:r>
              <a:rPr lang="en" sz="1700">
                <a:solidFill>
                  <a:srgbClr val="FFFFFF"/>
                </a:solidFill>
                <a:latin typeface="Comfortaa"/>
                <a:ea typeface="Comfortaa"/>
                <a:cs typeface="Comfortaa"/>
                <a:sym typeface="Comfortaa"/>
              </a:rPr>
              <a:t>    before your opponent does it. After you reach a task you will see a</a:t>
            </a:r>
            <a:endParaRPr sz="1700">
              <a:solidFill>
                <a:srgbClr val="FFFFFF"/>
              </a:solidFill>
              <a:latin typeface="Comfortaa"/>
              <a:ea typeface="Comfortaa"/>
              <a:cs typeface="Comfortaa"/>
              <a:sym typeface="Comfortaa"/>
            </a:endParaRPr>
          </a:p>
          <a:p>
            <a:pPr indent="0" lvl="0" marL="0" rtl="0" algn="l">
              <a:spcBef>
                <a:spcPts val="0"/>
              </a:spcBef>
              <a:spcAft>
                <a:spcPts val="0"/>
              </a:spcAft>
              <a:buNone/>
            </a:pPr>
            <a:r>
              <a:rPr lang="en" sz="1700">
                <a:solidFill>
                  <a:srgbClr val="FFFFFF"/>
                </a:solidFill>
                <a:latin typeface="Comfortaa"/>
                <a:ea typeface="Comfortaa"/>
                <a:cs typeface="Comfortaa"/>
                <a:sym typeface="Comfortaa"/>
              </a:rPr>
              <a:t>    wait-time rendered above. Wait for the given time then move on to the</a:t>
            </a:r>
            <a:endParaRPr sz="1700">
              <a:solidFill>
                <a:srgbClr val="FFFFFF"/>
              </a:solidFill>
              <a:latin typeface="Comfortaa"/>
              <a:ea typeface="Comfortaa"/>
              <a:cs typeface="Comfortaa"/>
              <a:sym typeface="Comfortaa"/>
            </a:endParaRPr>
          </a:p>
          <a:p>
            <a:pPr indent="0" lvl="0" marL="0" rtl="0" algn="l">
              <a:spcBef>
                <a:spcPts val="0"/>
              </a:spcBef>
              <a:spcAft>
                <a:spcPts val="0"/>
              </a:spcAft>
              <a:buNone/>
            </a:pPr>
            <a:r>
              <a:rPr lang="en" sz="1700">
                <a:solidFill>
                  <a:srgbClr val="FFFFFF"/>
                </a:solidFill>
                <a:latin typeface="Comfortaa"/>
                <a:ea typeface="Comfortaa"/>
                <a:cs typeface="Comfortaa"/>
                <a:sym typeface="Comfortaa"/>
              </a:rPr>
              <a:t>    next task.</a:t>
            </a:r>
            <a:endParaRPr sz="1700">
              <a:solidFill>
                <a:srgbClr val="FFFFFF"/>
              </a:solidFill>
              <a:latin typeface="Comfortaa"/>
              <a:ea typeface="Comfortaa"/>
              <a:cs typeface="Comfortaa"/>
              <a:sym typeface="Comfortaa"/>
            </a:endParaRPr>
          </a:p>
        </p:txBody>
      </p:sp>
      <p:pic>
        <p:nvPicPr>
          <p:cNvPr id="148" name="Google Shape;148;p20"/>
          <p:cNvPicPr preferRelativeResize="0"/>
          <p:nvPr/>
        </p:nvPicPr>
        <p:blipFill>
          <a:blip r:embed="rId3">
            <a:alphaModFix/>
          </a:blip>
          <a:stretch>
            <a:fillRect/>
          </a:stretch>
        </p:blipFill>
        <p:spPr>
          <a:xfrm>
            <a:off x="250950" y="1477019"/>
            <a:ext cx="8740652" cy="303938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1"/>
          <p:cNvSpPr txBox="1"/>
          <p:nvPr/>
        </p:nvSpPr>
        <p:spPr>
          <a:xfrm>
            <a:off x="316975" y="380325"/>
            <a:ext cx="80796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4000">
              <a:solidFill>
                <a:schemeClr val="lt1"/>
              </a:solidFill>
              <a:latin typeface="Impact"/>
              <a:ea typeface="Impact"/>
              <a:cs typeface="Impact"/>
              <a:sym typeface="Impact"/>
            </a:endParaRPr>
          </a:p>
        </p:txBody>
      </p:sp>
      <p:sp>
        <p:nvSpPr>
          <p:cNvPr id="154" name="Google Shape;154;p21"/>
          <p:cNvSpPr txBox="1"/>
          <p:nvPr/>
        </p:nvSpPr>
        <p:spPr>
          <a:xfrm>
            <a:off x="250950" y="255925"/>
            <a:ext cx="8642100" cy="374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FFFFFF"/>
                </a:solidFill>
                <a:latin typeface="Comfortaa"/>
                <a:ea typeface="Comfortaa"/>
                <a:cs typeface="Comfortaa"/>
                <a:sym typeface="Comfortaa"/>
              </a:rPr>
              <a:t>5</a:t>
            </a:r>
            <a:r>
              <a:rPr lang="en" sz="1700">
                <a:solidFill>
                  <a:srgbClr val="FFFFFF"/>
                </a:solidFill>
                <a:latin typeface="Comfortaa"/>
                <a:ea typeface="Comfortaa"/>
                <a:cs typeface="Comfortaa"/>
                <a:sym typeface="Comfortaa"/>
              </a:rPr>
              <a:t>. Send Emoji to the other player while playing.</a:t>
            </a:r>
            <a:endParaRPr sz="1700">
              <a:solidFill>
                <a:srgbClr val="FFFFFF"/>
              </a:solidFill>
              <a:latin typeface="Comfortaa"/>
              <a:ea typeface="Comfortaa"/>
              <a:cs typeface="Comfortaa"/>
              <a:sym typeface="Comfortaa"/>
            </a:endParaRPr>
          </a:p>
          <a:p>
            <a:pPr indent="0" lvl="0" marL="0" rtl="0" algn="l">
              <a:spcBef>
                <a:spcPts val="0"/>
              </a:spcBef>
              <a:spcAft>
                <a:spcPts val="0"/>
              </a:spcAft>
              <a:buNone/>
            </a:pPr>
            <a:r>
              <a:t/>
            </a:r>
            <a:endParaRPr sz="1700">
              <a:solidFill>
                <a:srgbClr val="FFFFFF"/>
              </a:solidFill>
              <a:latin typeface="Comfortaa"/>
              <a:ea typeface="Comfortaa"/>
              <a:cs typeface="Comfortaa"/>
              <a:sym typeface="Comfortaa"/>
            </a:endParaRPr>
          </a:p>
          <a:p>
            <a:pPr indent="0" lvl="0" marL="0" rtl="0" algn="l">
              <a:spcBef>
                <a:spcPts val="0"/>
              </a:spcBef>
              <a:spcAft>
                <a:spcPts val="0"/>
              </a:spcAft>
              <a:buNone/>
            </a:pPr>
            <a:r>
              <a:rPr lang="en" sz="1700">
                <a:solidFill>
                  <a:schemeClr val="lt1"/>
                </a:solidFill>
                <a:latin typeface="Comfortaa"/>
                <a:ea typeface="Comfortaa"/>
                <a:cs typeface="Comfortaa"/>
                <a:sym typeface="Comfortaa"/>
              </a:rPr>
              <a:t>6. You could also go to SAC and press 2 to play a Tic-Tac-Toe game. This will</a:t>
            </a:r>
            <a:endParaRPr sz="1700">
              <a:solidFill>
                <a:schemeClr val="lt1"/>
              </a:solidFill>
              <a:latin typeface="Comfortaa"/>
              <a:ea typeface="Comfortaa"/>
              <a:cs typeface="Comfortaa"/>
              <a:sym typeface="Comfortaa"/>
            </a:endParaRPr>
          </a:p>
          <a:p>
            <a:pPr indent="0" lvl="0" marL="0" rtl="0" algn="l">
              <a:spcBef>
                <a:spcPts val="0"/>
              </a:spcBef>
              <a:spcAft>
                <a:spcPts val="0"/>
              </a:spcAft>
              <a:buNone/>
            </a:pPr>
            <a:r>
              <a:rPr lang="en" sz="1700">
                <a:solidFill>
                  <a:schemeClr val="lt1"/>
                </a:solidFill>
                <a:latin typeface="Comfortaa"/>
                <a:ea typeface="Comfortaa"/>
                <a:cs typeface="Comfortaa"/>
                <a:sym typeface="Comfortaa"/>
              </a:rPr>
              <a:t>    earn you some money and health if you win. ( Press 1 to play snake game</a:t>
            </a:r>
            <a:endParaRPr sz="1700">
              <a:solidFill>
                <a:schemeClr val="lt1"/>
              </a:solidFill>
              <a:latin typeface="Comfortaa"/>
              <a:ea typeface="Comfortaa"/>
              <a:cs typeface="Comfortaa"/>
              <a:sym typeface="Comfortaa"/>
            </a:endParaRPr>
          </a:p>
          <a:p>
            <a:pPr indent="0" lvl="0" marL="0" rtl="0" algn="l">
              <a:spcBef>
                <a:spcPts val="0"/>
              </a:spcBef>
              <a:spcAft>
                <a:spcPts val="0"/>
              </a:spcAft>
              <a:buNone/>
            </a:pPr>
            <a:r>
              <a:rPr lang="en" sz="1700">
                <a:solidFill>
                  <a:schemeClr val="lt1"/>
                </a:solidFill>
                <a:latin typeface="Comfortaa"/>
                <a:ea typeface="Comfortaa"/>
                <a:cs typeface="Comfortaa"/>
                <a:sym typeface="Comfortaa"/>
              </a:rPr>
              <a:t>    which is under construction )</a:t>
            </a:r>
            <a:endParaRPr sz="1700">
              <a:solidFill>
                <a:schemeClr val="lt1"/>
              </a:solidFill>
              <a:latin typeface="Comfortaa"/>
              <a:ea typeface="Comfortaa"/>
              <a:cs typeface="Comfortaa"/>
              <a:sym typeface="Comfortaa"/>
            </a:endParaRPr>
          </a:p>
          <a:p>
            <a:pPr indent="0" lvl="0" marL="0" rtl="0" algn="l">
              <a:spcBef>
                <a:spcPts val="0"/>
              </a:spcBef>
              <a:spcAft>
                <a:spcPts val="0"/>
              </a:spcAft>
              <a:buNone/>
            </a:pPr>
            <a:r>
              <a:t/>
            </a:r>
            <a:endParaRPr sz="1700">
              <a:solidFill>
                <a:schemeClr val="lt1"/>
              </a:solidFill>
              <a:latin typeface="Comfortaa"/>
              <a:ea typeface="Comfortaa"/>
              <a:cs typeface="Comfortaa"/>
              <a:sym typeface="Comfortaa"/>
            </a:endParaRPr>
          </a:p>
          <a:p>
            <a:pPr indent="0" lvl="0" marL="0" rtl="0" algn="l">
              <a:spcBef>
                <a:spcPts val="0"/>
              </a:spcBef>
              <a:spcAft>
                <a:spcPts val="0"/>
              </a:spcAft>
              <a:buNone/>
            </a:pPr>
            <a:r>
              <a:rPr lang="en" sz="1700">
                <a:solidFill>
                  <a:schemeClr val="lt1"/>
                </a:solidFill>
                <a:latin typeface="Comfortaa"/>
                <a:ea typeface="Comfortaa"/>
                <a:cs typeface="Comfortaa"/>
                <a:sym typeface="Comfortaa"/>
              </a:rPr>
              <a:t>7. After the game ends you could also play a one player ping-pong match if</a:t>
            </a:r>
            <a:endParaRPr sz="1700">
              <a:solidFill>
                <a:schemeClr val="lt1"/>
              </a:solidFill>
              <a:latin typeface="Comfortaa"/>
              <a:ea typeface="Comfortaa"/>
              <a:cs typeface="Comfortaa"/>
              <a:sym typeface="Comfortaa"/>
            </a:endParaRPr>
          </a:p>
          <a:p>
            <a:pPr indent="0" lvl="0" marL="0" rtl="0" algn="l">
              <a:spcBef>
                <a:spcPts val="0"/>
              </a:spcBef>
              <a:spcAft>
                <a:spcPts val="0"/>
              </a:spcAft>
              <a:buNone/>
            </a:pPr>
            <a:r>
              <a:rPr lang="en" sz="1700">
                <a:solidFill>
                  <a:schemeClr val="lt1"/>
                </a:solidFill>
                <a:latin typeface="Comfortaa"/>
                <a:ea typeface="Comfortaa"/>
                <a:cs typeface="Comfortaa"/>
                <a:sym typeface="Comfortaa"/>
              </a:rPr>
              <a:t>    you like.</a:t>
            </a:r>
            <a:endParaRPr sz="1700">
              <a:solidFill>
                <a:schemeClr val="lt1"/>
              </a:solidFill>
              <a:latin typeface="Comfortaa"/>
              <a:ea typeface="Comfortaa"/>
              <a:cs typeface="Comfortaa"/>
              <a:sym typeface="Comfortaa"/>
            </a:endParaRPr>
          </a:p>
          <a:p>
            <a:pPr indent="0" lvl="0" marL="0" rtl="0" algn="l">
              <a:spcBef>
                <a:spcPts val="0"/>
              </a:spcBef>
              <a:spcAft>
                <a:spcPts val="0"/>
              </a:spcAft>
              <a:buNone/>
            </a:pPr>
            <a:r>
              <a:t/>
            </a:r>
            <a:endParaRPr sz="1700">
              <a:solidFill>
                <a:schemeClr val="lt1"/>
              </a:solidFill>
              <a:latin typeface="Comfortaa"/>
              <a:ea typeface="Comfortaa"/>
              <a:cs typeface="Comfortaa"/>
              <a:sym typeface="Comfortaa"/>
            </a:endParaRPr>
          </a:p>
          <a:p>
            <a:pPr indent="0" lvl="0" marL="0" rtl="0" algn="ctr">
              <a:spcBef>
                <a:spcPts val="0"/>
              </a:spcBef>
              <a:spcAft>
                <a:spcPts val="0"/>
              </a:spcAft>
              <a:buNone/>
            </a:pPr>
            <a:r>
              <a:rPr b="1" lang="en" sz="2700">
                <a:solidFill>
                  <a:schemeClr val="lt1"/>
                </a:solidFill>
                <a:latin typeface="Comfortaa"/>
                <a:ea typeface="Comfortaa"/>
                <a:cs typeface="Comfortaa"/>
                <a:sym typeface="Comfortaa"/>
              </a:rPr>
              <a:t>Hope You Enjoy Playing it </a:t>
            </a:r>
            <a:endParaRPr b="1" sz="2700">
              <a:solidFill>
                <a:schemeClr val="lt1"/>
              </a:solidFill>
              <a:latin typeface="Comfortaa"/>
              <a:ea typeface="Comfortaa"/>
              <a:cs typeface="Comfortaa"/>
              <a:sym typeface="Comfortaa"/>
            </a:endParaRPr>
          </a:p>
          <a:p>
            <a:pPr indent="0" lvl="0" marL="0" rtl="0" algn="l">
              <a:spcBef>
                <a:spcPts val="0"/>
              </a:spcBef>
              <a:spcAft>
                <a:spcPts val="0"/>
              </a:spcAft>
              <a:buNone/>
            </a:pPr>
            <a:r>
              <a:t/>
            </a:r>
            <a:endParaRPr sz="1700">
              <a:solidFill>
                <a:srgbClr val="FFFFFF"/>
              </a:solidFill>
              <a:latin typeface="Comfortaa"/>
              <a:ea typeface="Comfortaa"/>
              <a:cs typeface="Comfortaa"/>
              <a:sym typeface="Comfortaa"/>
            </a:endParaRPr>
          </a:p>
          <a:p>
            <a:pPr indent="0" lvl="0" marL="0" rtl="0" algn="l">
              <a:spcBef>
                <a:spcPts val="0"/>
              </a:spcBef>
              <a:spcAft>
                <a:spcPts val="0"/>
              </a:spcAft>
              <a:buNone/>
            </a:pPr>
            <a:r>
              <a:t/>
            </a:r>
            <a:endParaRPr sz="1700">
              <a:solidFill>
                <a:srgbClr val="FFFFFF"/>
              </a:solidFill>
              <a:latin typeface="Comfortaa"/>
              <a:ea typeface="Comfortaa"/>
              <a:cs typeface="Comfortaa"/>
              <a:sym typeface="Comfortaa"/>
            </a:endParaRPr>
          </a:p>
          <a:p>
            <a:pPr indent="0" lvl="0" marL="0" rtl="0" algn="r">
              <a:spcBef>
                <a:spcPts val="0"/>
              </a:spcBef>
              <a:spcAft>
                <a:spcPts val="0"/>
              </a:spcAft>
              <a:buNone/>
            </a:pPr>
            <a:r>
              <a:t/>
            </a:r>
            <a:endParaRPr sz="1700">
              <a:solidFill>
                <a:srgbClr val="FFFFFF"/>
              </a:solidFill>
              <a:latin typeface="Comfortaa"/>
              <a:ea typeface="Comfortaa"/>
              <a:cs typeface="Comfortaa"/>
              <a:sym typeface="Comfortaa"/>
            </a:endParaRPr>
          </a:p>
        </p:txBody>
      </p:sp>
      <p:sp>
        <p:nvSpPr>
          <p:cNvPr id="155" name="Google Shape;155;p21"/>
          <p:cNvSpPr txBox="1"/>
          <p:nvPr/>
        </p:nvSpPr>
        <p:spPr>
          <a:xfrm>
            <a:off x="5343025" y="3580825"/>
            <a:ext cx="33354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Roboto"/>
                <a:ea typeface="Roboto"/>
                <a:cs typeface="Roboto"/>
                <a:sym typeface="Roboto"/>
              </a:rPr>
              <a:t>By - Kushagra Rode and Akarsh Jain</a:t>
            </a:r>
            <a:endParaRPr sz="15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1A237E"/>
      </a:accent5>
      <a:accent6>
        <a:srgbClr val="F4B400"/>
      </a:accent6>
      <a:hlink>
        <a:srgbClr val="1A237E"/>
      </a:hlink>
      <a:folHlink>
        <a:srgbClr val="1A23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